
<file path=[Content_Types].xml><?xml version="1.0" encoding="utf-8"?>
<Types xmlns="http://schemas.openxmlformats.org/package/2006/content-types">
  <Default Extension="png" ContentType="image/png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handoutMasterIdLst>
    <p:handoutMasterId r:id="rId10"/>
  </p:handoutMasterIdLst>
  <p:sldIdLst>
    <p:sldId id="256" r:id="rId2"/>
    <p:sldId id="268" r:id="rId3"/>
    <p:sldId id="261" r:id="rId4"/>
    <p:sldId id="260" r:id="rId5"/>
    <p:sldId id="269" r:id="rId6"/>
    <p:sldId id="262" r:id="rId7"/>
    <p:sldId id="258" r:id="rId8"/>
    <p:sldId id="264" r:id="rId9"/>
  </p:sldIdLst>
  <p:sldSz cx="9144000" cy="6858000" type="screen4x3"/>
  <p:notesSz cx="6669088" cy="99187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 pośredni 2 — Ak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1308" y="-24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nagłówka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889938" cy="49593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quarter" idx="1"/>
          </p:nvPr>
        </p:nvSpPr>
        <p:spPr>
          <a:xfrm>
            <a:off x="3777607" y="0"/>
            <a:ext cx="2889938" cy="49593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E7496F6-B416-482D-922D-93A691CA4FC0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2"/>
          </p:nvPr>
        </p:nvSpPr>
        <p:spPr>
          <a:xfrm>
            <a:off x="0" y="9421044"/>
            <a:ext cx="2889938" cy="49593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3"/>
          </p:nvPr>
        </p:nvSpPr>
        <p:spPr>
          <a:xfrm>
            <a:off x="3777607" y="9421044"/>
            <a:ext cx="2889938" cy="49593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D12B1EB-59ED-483D-87DF-6F499EC3F22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2487443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10.png>
</file>

<file path=ppt/media/image2.jpeg>
</file>

<file path=ppt/media/image3.png>
</file>

<file path=ppt/media/image4.png>
</file>

<file path=ppt/media/image5.png>
</file>

<file path=ppt/media/image6.png>
</file>

<file path=ppt/media/image7.png>
</file>

<file path=ppt/media/image8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4267200"/>
          </a:xfrm>
        </p:spPr>
        <p:txBody>
          <a:bodyPr anchor="b">
            <a:noAutofit/>
          </a:bodyPr>
          <a:lstStyle>
            <a:lvl1pPr>
              <a:lnSpc>
                <a:spcPct val="100000"/>
              </a:lnSpc>
              <a:defRPr sz="8000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953000"/>
            <a:ext cx="6400800" cy="1219200"/>
          </a:xfrm>
        </p:spPr>
        <p:txBody>
          <a:bodyPr>
            <a:normAutofit/>
          </a:bodyPr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pl-PL" smtClean="0"/>
              <a:t>Kliknij, aby edytować styl wzorca podtytułu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pl-PL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dirty="0" smtClean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>
              <a:defRPr/>
            </a:lvl6pPr>
            <a:lvl7pPr>
              <a:defRPr/>
            </a:lvl7pPr>
            <a:lvl8pPr>
              <a:defRPr/>
            </a:lvl8pPr>
            <a:lvl9pPr>
              <a:buFont typeface="Arial" pitchFamily="34" charset="0"/>
              <a:buChar char="•"/>
              <a:defRPr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  <p:pic>
        <p:nvPicPr>
          <p:cNvPr id="5122" name="Picture 2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75856" y="260648"/>
            <a:ext cx="790575" cy="4572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1371600"/>
            <a:ext cx="7772400" cy="2505075"/>
          </a:xfrm>
        </p:spPr>
        <p:txBody>
          <a:bodyPr anchor="b"/>
          <a:lstStyle>
            <a:lvl1pPr algn="ctr" defTabSz="914400" rtl="0" eaLnBrk="1" latinLnBrk="0" hangingPunct="1">
              <a:lnSpc>
                <a:spcPct val="100000"/>
              </a:lnSpc>
              <a:spcBef>
                <a:spcPct val="0"/>
              </a:spcBef>
              <a:buNone/>
              <a:defRPr lang="en-US" sz="4800" kern="1200" dirty="0" smtClean="0">
                <a:solidFill>
                  <a:schemeClr val="tx2"/>
                </a:solidFill>
                <a:effectLst>
                  <a:outerShdw blurRad="63500" dist="38100" dir="5400000" algn="t" rotWithShape="0">
                    <a:prstClr val="black">
                      <a:alpha val="25000"/>
                    </a:prstClr>
                  </a:outerShdw>
                </a:effectLst>
                <a:latin typeface="+mn-lt"/>
                <a:ea typeface="+mj-ea"/>
                <a:cs typeface="+mj-cs"/>
              </a:defRPr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068763"/>
            <a:ext cx="7772400" cy="1131887"/>
          </a:xfrm>
        </p:spPr>
        <p:txBody>
          <a:bodyPr anchor="t"/>
          <a:lstStyle>
            <a:lvl1pPr marL="0" indent="0" algn="ctr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  <p:sp>
        <p:nvSpPr>
          <p:cNvPr id="7" name="Oval 6"/>
          <p:cNvSpPr/>
          <p:nvPr/>
        </p:nvSpPr>
        <p:spPr>
          <a:xfrm>
            <a:off x="4495800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Oval 7"/>
          <p:cNvSpPr/>
          <p:nvPr/>
        </p:nvSpPr>
        <p:spPr>
          <a:xfrm>
            <a:off x="4695825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/>
          <p:cNvSpPr/>
          <p:nvPr/>
        </p:nvSpPr>
        <p:spPr>
          <a:xfrm>
            <a:off x="4296728" y="3924300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400"/>
            </a:lvl1pPr>
            <a:lvl2pPr>
              <a:defRPr sz="16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 smtClean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365760" y="1600200"/>
            <a:ext cx="4041648" cy="4526280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pl-PL" smtClean="0"/>
              <a:t>Kliknij, aby edytować styl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4040188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1600200"/>
            <a:ext cx="4041775" cy="609600"/>
          </a:xfrm>
        </p:spPr>
        <p:txBody>
          <a:bodyPr anchor="b">
            <a:noAutofit/>
          </a:bodyPr>
          <a:lstStyle>
            <a:lvl1pPr marL="0" indent="0" algn="ctr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457200" y="2212848"/>
            <a:ext cx="4041648" cy="3913632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72584" y="2212848"/>
            <a:ext cx="4041648" cy="3913187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907087" y="266700"/>
            <a:ext cx="3008313" cy="209550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>
                <a:effectLst>
                  <a:outerShdw blurRad="50800" dist="25400" dir="5400000" algn="t" rotWithShape="0">
                    <a:prstClr val="black">
                      <a:alpha val="25000"/>
                    </a:prstClr>
                  </a:outerShdw>
                </a:effectLst>
              </a:defRPr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19137" y="273050"/>
            <a:ext cx="4995863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dirty="0" smtClean="0"/>
              <a:t>Kliknij, aby edytować style wzorca tekstu</a:t>
            </a:r>
          </a:p>
          <a:p>
            <a:pPr lvl="1"/>
            <a:r>
              <a:rPr lang="pl-PL" dirty="0" smtClean="0"/>
              <a:t>Drugi poziom</a:t>
            </a:r>
          </a:p>
          <a:p>
            <a:pPr lvl="2"/>
            <a:r>
              <a:rPr lang="pl-PL" dirty="0" smtClean="0"/>
              <a:t>Trzeci poziom</a:t>
            </a:r>
          </a:p>
          <a:p>
            <a:pPr lvl="3"/>
            <a:r>
              <a:rPr lang="pl-PL" dirty="0" smtClean="0"/>
              <a:t>Czwarty poziom</a:t>
            </a:r>
          </a:p>
          <a:p>
            <a:pPr lvl="4"/>
            <a:r>
              <a:rPr lang="pl-PL" dirty="0" smtClean="0"/>
              <a:t>Piąty poziom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907087" y="2438400"/>
            <a:ext cx="3008313" cy="3687763"/>
          </a:xfrm>
        </p:spPr>
        <p:txBody>
          <a:bodyPr>
            <a:normAutofit/>
          </a:bodyPr>
          <a:lstStyle>
            <a:lvl1pPr marL="0" indent="0" algn="ctr">
              <a:lnSpc>
                <a:spcPct val="125000"/>
              </a:lnSpc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9576" y="228600"/>
            <a:ext cx="5711824" cy="895350"/>
          </a:xfrm>
        </p:spPr>
        <p:txBody>
          <a:bodyPr anchor="b"/>
          <a:lstStyle>
            <a:lvl1pPr algn="ctr">
              <a:lnSpc>
                <a:spcPct val="100000"/>
              </a:lnSpc>
              <a:defRPr sz="2800" b="0"/>
            </a:lvl1pPr>
          </a:lstStyle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08126" y="1143000"/>
            <a:ext cx="6054724" cy="4541044"/>
          </a:xfrm>
          <a:ln w="76200">
            <a:solidFill>
              <a:schemeClr val="bg1"/>
            </a:solidFill>
          </a:ln>
          <a:effectLst>
            <a:outerShdw blurRad="88900" dist="50800" dir="5400000" algn="ctr" rotWithShape="0">
              <a:srgbClr val="000000">
                <a:alpha val="25000"/>
              </a:srgbClr>
            </a:outerShdw>
          </a:effectLst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pl-PL" smtClean="0"/>
              <a:t>Kliknij ikonę, aby dodać obraz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9576" y="5810250"/>
            <a:ext cx="5711824" cy="533400"/>
          </a:xfrm>
        </p:spPr>
        <p:txBody>
          <a:bodyPr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  <p:pic>
        <p:nvPicPr>
          <p:cNvPr id="4098" name="Picture 2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75856" y="260648"/>
            <a:ext cx="7905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2.jpeg"/><Relationship Id="rId18" Type="http://schemas.openxmlformats.org/officeDocument/2006/relationships/image" Target="../media/image7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image" Target="../media/image6.png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5.png"/><Relationship Id="rId20" Type="http://schemas.openxmlformats.org/officeDocument/2006/relationships/image" Target="../media/image9.emf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4.png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8.pn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3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6002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pl-PL" smtClean="0"/>
              <a:t>Kliknij, aby edytować styl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363347" y="6356350"/>
            <a:ext cx="2085975" cy="365125"/>
          </a:xfrm>
          <a:prstGeom prst="rect">
            <a:avLst/>
          </a:prstGeom>
        </p:spPr>
        <p:txBody>
          <a:bodyPr vert="horz" lIns="91440" tIns="45720" rIns="45720" bIns="45720" rtlCol="0" anchor="ctr"/>
          <a:lstStyle>
            <a:lvl1pPr algn="r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741020F9-2F7A-4866-BBC0-52DFA6A2E4E7}" type="datetimeFigureOut">
              <a:rPr lang="pl-PL" smtClean="0"/>
              <a:t>2017-05-04</a:t>
            </a:fld>
            <a:endParaRPr lang="pl-P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59165" y="6356350"/>
            <a:ext cx="2847975" cy="365125"/>
          </a:xfrm>
          <a:prstGeom prst="rect">
            <a:avLst/>
          </a:prstGeom>
        </p:spPr>
        <p:txBody>
          <a:bodyPr vert="horz" lIns="45720" tIns="45720" rIns="9144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endParaRPr lang="pl-P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43278" y="6356350"/>
            <a:ext cx="561975" cy="365125"/>
          </a:xfrm>
          <a:prstGeom prst="rect">
            <a:avLst/>
          </a:prstGeom>
        </p:spPr>
        <p:txBody>
          <a:bodyPr vert="horz" lIns="27432" tIns="45720" rIns="45720" bIns="45720" rtlCol="0" anchor="ctr"/>
          <a:lstStyle>
            <a:lvl1pPr algn="l">
              <a:defRPr sz="1200">
                <a:solidFill>
                  <a:schemeClr val="tx1">
                    <a:lumMod val="65000"/>
                    <a:lumOff val="35000"/>
                  </a:schemeClr>
                </a:solidFill>
                <a:latin typeface="Century Gothic" pitchFamily="34" charset="0"/>
              </a:defRPr>
            </a:lvl1pPr>
          </a:lstStyle>
          <a:p>
            <a:fld id="{1F287DA6-C207-455A-8BDD-0324815DF4EC}" type="slidenum">
              <a:rPr lang="pl-PL" smtClean="0"/>
              <a:t>‹#›</a:t>
            </a:fld>
            <a:endParaRPr lang="pl-PL"/>
          </a:p>
        </p:txBody>
      </p:sp>
      <p:sp>
        <p:nvSpPr>
          <p:cNvPr id="7" name="Oval 6"/>
          <p:cNvSpPr/>
          <p:nvPr/>
        </p:nvSpPr>
        <p:spPr>
          <a:xfrm>
            <a:off x="8457760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Oval 7"/>
          <p:cNvSpPr/>
          <p:nvPr/>
        </p:nvSpPr>
        <p:spPr>
          <a:xfrm>
            <a:off x="569119" y="6499384"/>
            <a:ext cx="84772" cy="84772"/>
          </a:xfrm>
          <a:prstGeom prst="ellipse">
            <a:avLst/>
          </a:prstGeom>
          <a:solidFill>
            <a:schemeClr val="tx1">
              <a:lumMod val="50000"/>
              <a:lumOff val="50000"/>
            </a:schemeClr>
          </a:solidFill>
          <a:ln w="12700"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2" descr="poola logo"/>
          <p:cNvPicPr>
            <a:picLocks noChangeAspect="1" noChangeArrowheads="1"/>
          </p:cNvPicPr>
          <p:nvPr userDrawn="1"/>
        </p:nvPicPr>
        <p:blipFill>
          <a:blip r:embed="rId1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4875" y="180975"/>
            <a:ext cx="93345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4098" name="Obraz 1"/>
          <p:cNvPicPr>
            <a:picLocks noChangeAspect="1" noChangeArrowheads="1"/>
          </p:cNvPicPr>
          <p:nvPr userDrawn="1"/>
        </p:nvPicPr>
        <p:blipFill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38400" y="180975"/>
            <a:ext cx="428625" cy="53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6146" name="Picture 2"/>
          <p:cNvPicPr>
            <a:picLocks noChangeAspect="1" noChangeArrowheads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75856" y="257175"/>
            <a:ext cx="7905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147" name="Picture 3"/>
          <p:cNvPicPr>
            <a:picLocks noChangeAspect="1" noChangeArrowheads="1"/>
          </p:cNvPicPr>
          <p:nvPr userDrawn="1"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72000" y="342900"/>
            <a:ext cx="1038225" cy="361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148" name="Picture 4"/>
          <p:cNvPicPr>
            <a:picLocks noChangeAspect="1" noChangeArrowheads="1"/>
          </p:cNvPicPr>
          <p:nvPr userDrawn="1"/>
        </p:nvPicPr>
        <p:blipFill>
          <a:blip r:embed="rId1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68144" y="171450"/>
            <a:ext cx="1076325" cy="533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149" name="Picture 5"/>
          <p:cNvPicPr>
            <a:picLocks noChangeAspect="1" noChangeArrowheads="1"/>
          </p:cNvPicPr>
          <p:nvPr userDrawn="1"/>
        </p:nvPicPr>
        <p:blipFill>
          <a:blip r:embed="rId1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80312" y="228600"/>
            <a:ext cx="990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150" name="Picture 6"/>
          <p:cNvPicPr>
            <a:picLocks noChangeAspect="1" noChangeArrowheads="1"/>
          </p:cNvPicPr>
          <p:nvPr userDrawn="1"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7504" y="6266021"/>
            <a:ext cx="7542213" cy="466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151" name="Picture 7"/>
          <p:cNvPicPr>
            <a:picLocks noChangeAspect="1" noChangeArrowheads="1"/>
          </p:cNvPicPr>
          <p:nvPr userDrawn="1"/>
        </p:nvPicPr>
        <p:blipFill>
          <a:blip r:embed="rId20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35977" y="6319384"/>
            <a:ext cx="1269870" cy="36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ctr" defTabSz="914400" rtl="0" eaLnBrk="1" latinLnBrk="0" hangingPunct="1">
        <a:lnSpc>
          <a:spcPts val="5800"/>
        </a:lnSpc>
        <a:spcBef>
          <a:spcPct val="0"/>
        </a:spcBef>
        <a:buNone/>
        <a:defRPr sz="5400" kern="1200">
          <a:solidFill>
            <a:schemeClr val="tx2"/>
          </a:solidFill>
          <a:effectLst>
            <a:outerShdw blurRad="63500" dist="38100" dir="5400000" algn="t" rotWithShape="0">
              <a:prstClr val="black">
                <a:alpha val="25000"/>
              </a:prstClr>
            </a:outerShdw>
          </a:effectLst>
          <a:latin typeface="+mn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Courier New" pitchFamily="49" charset="0"/>
        <a:buChar char="o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1600" kern="1200">
          <a:solidFill>
            <a:schemeClr val="tx1">
              <a:lumMod val="50000"/>
              <a:lumOff val="50000"/>
            </a:schemeClr>
          </a:solidFill>
          <a:latin typeface="+mj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centrum.jakosci.pl/podstawy-jakosci,8-zasad-zarzadzania.html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685800" y="609601"/>
            <a:ext cx="7772400" cy="2963415"/>
          </a:xfrm>
        </p:spPr>
        <p:txBody>
          <a:bodyPr/>
          <a:lstStyle/>
          <a:p>
            <a:r>
              <a:rPr lang="pl-PL" sz="6600" dirty="0" smtClean="0"/>
              <a:t>Coaching przedsiębiorczości</a:t>
            </a:r>
            <a:endParaRPr lang="pl-PL" sz="6600" dirty="0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403648" y="3861048"/>
            <a:ext cx="6400800" cy="1656184"/>
          </a:xfrm>
        </p:spPr>
        <p:txBody>
          <a:bodyPr>
            <a:normAutofit fontScale="77500" lnSpcReduction="20000"/>
          </a:bodyPr>
          <a:lstStyle/>
          <a:p>
            <a:r>
              <a:rPr lang="pl-PL" b="1" i="1" dirty="0"/>
              <a:t>Kompleksowe przygotowanie do założenia </a:t>
            </a:r>
            <a:r>
              <a:rPr lang="pl-PL" b="1" i="1" dirty="0" smtClean="0"/>
              <a:t/>
            </a:r>
            <a:br>
              <a:rPr lang="pl-PL" b="1" i="1" dirty="0" smtClean="0"/>
            </a:br>
            <a:r>
              <a:rPr lang="pl-PL" b="1" i="1" dirty="0" smtClean="0"/>
              <a:t>i </a:t>
            </a:r>
            <a:r>
              <a:rPr lang="pl-PL" b="1" i="1" dirty="0"/>
              <a:t>prowadzenia własnej działalności gospodarczej w oparciu fińską metodę </a:t>
            </a:r>
            <a:r>
              <a:rPr lang="pl-PL" b="1" i="1" dirty="0" smtClean="0"/>
              <a:t/>
            </a:r>
            <a:br>
              <a:rPr lang="pl-PL" b="1" i="1" dirty="0" smtClean="0"/>
            </a:br>
            <a:r>
              <a:rPr lang="pl-PL" b="1" i="1" dirty="0" smtClean="0"/>
              <a:t>TOY-model</a:t>
            </a:r>
            <a:r>
              <a:rPr lang="pl-PL" b="1" i="1" dirty="0"/>
              <a:t>. Entrepreneurship-based </a:t>
            </a:r>
            <a:r>
              <a:rPr lang="pl-PL" b="1" i="1" dirty="0" smtClean="0"/>
              <a:t>Learning</a:t>
            </a:r>
          </a:p>
          <a:p>
            <a:endParaRPr lang="pl-PL" b="1" i="1" dirty="0"/>
          </a:p>
          <a:p>
            <a:r>
              <a:rPr lang="pl-PL" b="1" i="1" dirty="0" smtClean="0"/>
              <a:t>SESJA III</a:t>
            </a:r>
            <a:endParaRPr lang="pl-PL" dirty="0"/>
          </a:p>
        </p:txBody>
      </p:sp>
      <p:pic>
        <p:nvPicPr>
          <p:cNvPr id="2055" name="Picture 7" descr="poola logo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4875" y="180975"/>
            <a:ext cx="933450" cy="5238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38932540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457200" y="836712"/>
            <a:ext cx="8229600" cy="763488"/>
          </a:xfrm>
        </p:spPr>
        <p:txBody>
          <a:bodyPr/>
          <a:lstStyle/>
          <a:p>
            <a:r>
              <a:rPr lang="pl-PL" b="1" dirty="0" smtClean="0"/>
              <a:t>Cele sesji</a:t>
            </a:r>
            <a:endParaRPr lang="pl-PL" b="1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pl-PL" dirty="0" smtClean="0">
                <a:solidFill>
                  <a:schemeClr val="tx1"/>
                </a:solidFill>
              </a:rPr>
              <a:t>Rozpoznanie potrzeb klienta</a:t>
            </a:r>
          </a:p>
          <a:p>
            <a:r>
              <a:rPr lang="pl-PL" dirty="0" smtClean="0">
                <a:solidFill>
                  <a:schemeClr val="tx1"/>
                </a:solidFill>
              </a:rPr>
              <a:t>Orientacja na klienta</a:t>
            </a:r>
          </a:p>
          <a:p>
            <a:r>
              <a:rPr lang="pl-PL" dirty="0" smtClean="0">
                <a:solidFill>
                  <a:schemeClr val="tx1"/>
                </a:solidFill>
              </a:rPr>
              <a:t>Networking i budowanie sieci kontaktów</a:t>
            </a:r>
            <a:endParaRPr lang="pl-PL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129442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836712"/>
            <a:ext cx="8064896" cy="792088"/>
          </a:xfrm>
        </p:spPr>
        <p:txBody>
          <a:bodyPr/>
          <a:lstStyle/>
          <a:p>
            <a:r>
              <a:rPr lang="pl-PL" sz="3200" b="1" dirty="0" smtClean="0"/>
              <a:t>Mój kontrakt</a:t>
            </a:r>
            <a:endParaRPr lang="pl-PL" sz="3200" b="1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11560" y="1628800"/>
            <a:ext cx="8075240" cy="4497363"/>
          </a:xfrm>
        </p:spPr>
        <p:txBody>
          <a:bodyPr>
            <a:normAutofit/>
          </a:bodyPr>
          <a:lstStyle/>
          <a:p>
            <a:r>
              <a:rPr lang="pl-PL" dirty="0" smtClean="0">
                <a:solidFill>
                  <a:schemeClr val="tx1"/>
                </a:solidFill>
              </a:rPr>
              <a:t>1. Gdzie byłem/byłam? (przeszłość)</a:t>
            </a:r>
          </a:p>
          <a:p>
            <a:r>
              <a:rPr lang="pl-PL" dirty="0" smtClean="0">
                <a:solidFill>
                  <a:schemeClr val="tx1"/>
                </a:solidFill>
              </a:rPr>
              <a:t>2. Gdzie jestem teraz? (obecny moment)</a:t>
            </a:r>
          </a:p>
          <a:p>
            <a:r>
              <a:rPr lang="pl-PL" dirty="0" smtClean="0">
                <a:solidFill>
                  <a:schemeClr val="tx1"/>
                </a:solidFill>
              </a:rPr>
              <a:t>3. Gdzie idę? (przyszłość, cele)</a:t>
            </a:r>
          </a:p>
          <a:p>
            <a:r>
              <a:rPr lang="pl-PL" dirty="0" smtClean="0">
                <a:solidFill>
                  <a:schemeClr val="tx1"/>
                </a:solidFill>
              </a:rPr>
              <a:t>4. Co zrobię, żeby tam się dostać? (sposób osiągnięcia celu)</a:t>
            </a:r>
          </a:p>
          <a:p>
            <a:r>
              <a:rPr lang="pl-PL" dirty="0" smtClean="0">
                <a:solidFill>
                  <a:schemeClr val="tx1"/>
                </a:solidFill>
              </a:rPr>
              <a:t>5. W jaki sposób poznam, że osiągnąłem/osiągnęłam cel? (miara)</a:t>
            </a:r>
          </a:p>
          <a:p>
            <a:endParaRPr lang="pl-PL" dirty="0" smtClean="0"/>
          </a:p>
          <a:p>
            <a:endParaRPr lang="pl-PL" dirty="0"/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18977254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836712"/>
            <a:ext cx="8064896" cy="720080"/>
          </a:xfrm>
        </p:spPr>
        <p:txBody>
          <a:bodyPr/>
          <a:lstStyle/>
          <a:p>
            <a:r>
              <a:rPr lang="pl-PL" sz="3200" b="1" dirty="0" smtClean="0"/>
              <a:t>Zorientowanie na klienta</a:t>
            </a:r>
            <a:endParaRPr lang="pl-PL" sz="3200" b="1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pPr>
              <a:lnSpc>
                <a:spcPct val="170000"/>
              </a:lnSpc>
            </a:pPr>
            <a:r>
              <a:rPr lang="pl-PL" dirty="0">
                <a:solidFill>
                  <a:schemeClr val="tx1"/>
                </a:solidFill>
              </a:rPr>
              <a:t>Orientacja na klienta jest pierwszym punktem z ośmiu zasad zarządzania jakością, który jest fundamentem normy PN-EN ISO 9001:2009. </a:t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>
                <a:solidFill>
                  <a:schemeClr val="tx1"/>
                </a:solidFill>
              </a:rPr>
              <a:t/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>
                <a:solidFill>
                  <a:schemeClr val="tx1"/>
                </a:solidFill>
              </a:rPr>
              <a:t>Celem przedsiębiorstwa realizującego jedną z zasad zarządzania jakością, a mianowicie „orientację na klienta" powinno być dążenie do zrozumienia i zaspokojenia potrzeb odbiorcy. Organizacje, które nie potrafią zidentyfikować potrzeb swoich klientów nie do końca zdają sobie sprawę z tego, jakie ogromne korzyści to z sobą niesie. </a:t>
            </a:r>
            <a:r>
              <a:rPr lang="pl-PL" dirty="0" err="1">
                <a:solidFill>
                  <a:schemeClr val="tx1"/>
                </a:solidFill>
              </a:rPr>
              <a:t>J.Brilman</a:t>
            </a:r>
            <a:r>
              <a:rPr lang="pl-PL" dirty="0">
                <a:solidFill>
                  <a:schemeClr val="tx1"/>
                </a:solidFill>
              </a:rPr>
              <a:t> określa to podejście sterowania, jako cykl skutecznego zarządzania organizacją, które zmienia dotychczasowe nastawienie do produktu w nastawienie na klienta[4]. W tak zorientowanym przedsiębiorstwie klient czuje swobodę wyboru. </a:t>
            </a:r>
            <a:endParaRPr lang="pl-PL" dirty="0" smtClean="0">
              <a:solidFill>
                <a:schemeClr val="tx1"/>
              </a:solidFill>
            </a:endParaRPr>
          </a:p>
          <a:p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370589157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836712"/>
            <a:ext cx="8064896" cy="720080"/>
          </a:xfrm>
        </p:spPr>
        <p:txBody>
          <a:bodyPr/>
          <a:lstStyle/>
          <a:p>
            <a:r>
              <a:rPr lang="pl-PL" sz="3200" b="1" dirty="0" smtClean="0"/>
              <a:t>Zorientowanie na klienta</a:t>
            </a:r>
            <a:endParaRPr lang="pl-PL" sz="3200" b="1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endParaRPr lang="pl-PL" dirty="0"/>
          </a:p>
          <a:p>
            <a:pPr>
              <a:lnSpc>
                <a:spcPct val="170000"/>
              </a:lnSpc>
            </a:pPr>
            <a:r>
              <a:rPr lang="pl-PL" dirty="0" smtClean="0">
                <a:solidFill>
                  <a:schemeClr val="tx1"/>
                </a:solidFill>
              </a:rPr>
              <a:t>Według </a:t>
            </a:r>
            <a:r>
              <a:rPr lang="pl-PL" dirty="0">
                <a:solidFill>
                  <a:schemeClr val="tx1"/>
                </a:solidFill>
              </a:rPr>
              <a:t>normy PN-EN ISO 9001:2009 informacje o wymaganiach klienta dotyczących wyrobu powinny być gromadzone i analizowane, podobnie jak informacje o jego zadowoleniu z nabycia danego towaru lub usługi. Zdobycie potencjalnego klienta jest ogromnym wyzwaniem dla organizacji, jednak jego zatrzymanie jest wyzwaniem o wiele większym. Klient, który jest zadowolony ze swojego zakupu z pewnością powróci do danej organizacji. Niezadowolenie spowoduje natomiast zupełnie odwrotne skutki: skorzystanie z usług konkurencji oraz przekazanie informacji o swoim niezadowoleniu najbliższym i znajomym[5]. Dlatego też producent powinien rozpatrywać wartość swojego produktu podobnie, jak klient i skupiać na nim swoją orientację.</a:t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>
                <a:solidFill>
                  <a:schemeClr val="tx1"/>
                </a:solidFill>
              </a:rPr>
              <a:t/>
            </a:r>
            <a:br>
              <a:rPr lang="pl-PL" dirty="0">
                <a:solidFill>
                  <a:schemeClr val="tx1"/>
                </a:solidFill>
              </a:rPr>
            </a:br>
            <a:r>
              <a:rPr lang="pl-PL" dirty="0" smtClean="0">
                <a:solidFill>
                  <a:schemeClr val="tx1"/>
                </a:solidFill>
              </a:rPr>
              <a:t>Źródło:</a:t>
            </a:r>
            <a:r>
              <a:rPr lang="pl-PL" dirty="0">
                <a:solidFill>
                  <a:schemeClr val="tx1"/>
                </a:solidFill>
              </a:rPr>
              <a:t> </a:t>
            </a:r>
            <a:r>
              <a:rPr lang="pl-PL" b="1" dirty="0">
                <a:hlinkClick r:id="rId2"/>
              </a:rPr>
              <a:t>https://centrum.jakosci.pl/podstawy-jakosci,8-zasad-zarzadzania.html</a:t>
            </a:r>
            <a:endParaRPr lang="pl-PL" dirty="0"/>
          </a:p>
        </p:txBody>
      </p:sp>
    </p:spTree>
    <p:extLst>
      <p:ext uri="{BB962C8B-B14F-4D97-AF65-F5344CB8AC3E}">
        <p14:creationId xmlns:p14="http://schemas.microsoft.com/office/powerpoint/2010/main" val="246815842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908720"/>
            <a:ext cx="8064896" cy="720080"/>
          </a:xfrm>
        </p:spPr>
        <p:txBody>
          <a:bodyPr/>
          <a:lstStyle/>
          <a:p>
            <a:r>
              <a:rPr lang="pl-PL" sz="3200" b="1" dirty="0" smtClean="0"/>
              <a:t>Drabina klientów</a:t>
            </a:r>
            <a:endParaRPr lang="pl-PL" sz="3200" b="1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11560" y="1628800"/>
            <a:ext cx="8075240" cy="4497363"/>
          </a:xfrm>
        </p:spPr>
        <p:txBody>
          <a:bodyPr>
            <a:normAutofit/>
          </a:bodyPr>
          <a:lstStyle/>
          <a:p>
            <a:endParaRPr lang="pl-PL" dirty="0" smtClean="0"/>
          </a:p>
          <a:p>
            <a:endParaRPr lang="pl-PL" dirty="0"/>
          </a:p>
          <a:p>
            <a:endParaRPr lang="pl-PL" dirty="0"/>
          </a:p>
        </p:txBody>
      </p:sp>
      <p:pic>
        <p:nvPicPr>
          <p:cNvPr id="4" name="Picture 4" descr="Filename: j0078701.wmf&#10;Keywords: cartoons, climbing, leisure ...&#10;File Size: 3 KB"/>
          <p:cNvPicPr>
            <a:picLocks noChangeAspect="1" noChangeArrowheads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284913" y="1752600"/>
            <a:ext cx="712787" cy="712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5" name="Picture 5" descr="Filename: j0078701.wmf&#10;Keywords: cartoons, climbing, leisure ...&#10;File Size: 3 KB"/>
          <p:cNvPicPr>
            <a:picLocks noChangeAspect="1" noChangeArrowheads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60763" y="3308350"/>
            <a:ext cx="714375" cy="7143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6" name="Picture 6" descr="Filename: j0078701.wmf&#10;Keywords: cartoons, climbing, leisure ...&#10;File Size: 3 KB"/>
          <p:cNvPicPr>
            <a:picLocks noChangeAspect="1" noChangeArrowheads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22838" y="2595563"/>
            <a:ext cx="712787" cy="7127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7" name="Picture 7" descr="Filename: j0078701.wmf&#10;Keywords: cartoons, climbing, leisure ...&#10;File Size: 3 KB"/>
          <p:cNvPicPr>
            <a:picLocks noChangeAspect="1" noChangeArrowheads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00275" y="4087813"/>
            <a:ext cx="712788" cy="7127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8" name="Picture 8" descr="Filename: j0078701.wmf&#10;Keywords: cartoons, climbing, leisure ...&#10;File Size: 3 KB"/>
          <p:cNvPicPr>
            <a:picLocks noChangeAspect="1" noChangeArrowheads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200" y="4800600"/>
            <a:ext cx="712788" cy="7127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9" name="Text Box 9"/>
          <p:cNvSpPr txBox="1">
            <a:spLocks noChangeArrowheads="1"/>
          </p:cNvSpPr>
          <p:nvPr/>
        </p:nvSpPr>
        <p:spPr bwMode="auto">
          <a:xfrm>
            <a:off x="1485900" y="4930775"/>
            <a:ext cx="1296988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Ctr="1">
            <a:spAutoFit/>
          </a:bodyPr>
          <a:lstStyle>
            <a:lvl1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1pPr>
            <a:lvl2pPr marL="37931725" indent="-37474525"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2pPr>
            <a:lvl3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3pPr>
            <a:lvl4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4pPr>
            <a:lvl5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l-PL" altLang="pl-PL" sz="1400" dirty="0" smtClean="0">
                <a:latin typeface="Times New Roman" pitchFamily="-65" charset="0"/>
              </a:rPr>
              <a:t>Potencjalny klient</a:t>
            </a:r>
            <a:endParaRPr lang="fi-FI" altLang="pl-PL" sz="1400" dirty="0">
              <a:latin typeface="Times New Roman" pitchFamily="-65" charset="0"/>
            </a:endParaRPr>
          </a:p>
        </p:txBody>
      </p:sp>
      <p:sp>
        <p:nvSpPr>
          <p:cNvPr id="10" name="Text Box 10"/>
          <p:cNvSpPr txBox="1">
            <a:spLocks noChangeArrowheads="1"/>
          </p:cNvSpPr>
          <p:nvPr/>
        </p:nvSpPr>
        <p:spPr bwMode="auto">
          <a:xfrm>
            <a:off x="2847975" y="4151313"/>
            <a:ext cx="1296988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Ctr="1">
            <a:spAutoFit/>
          </a:bodyPr>
          <a:lstStyle>
            <a:lvl1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1pPr>
            <a:lvl2pPr marL="37931725" indent="-37474525"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2pPr>
            <a:lvl3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3pPr>
            <a:lvl4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4pPr>
            <a:lvl5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l-PL" altLang="pl-PL" sz="1400" dirty="0" smtClean="0">
                <a:latin typeface="Times New Roman" pitchFamily="-65" charset="0"/>
              </a:rPr>
              <a:t>Klient</a:t>
            </a:r>
            <a:endParaRPr lang="fi-FI" altLang="pl-PL" sz="1400" dirty="0">
              <a:latin typeface="Times New Roman" pitchFamily="-65" charset="0"/>
            </a:endParaRPr>
          </a:p>
        </p:txBody>
      </p:sp>
      <p:sp>
        <p:nvSpPr>
          <p:cNvPr id="11" name="Text Box 11"/>
          <p:cNvSpPr txBox="1">
            <a:spLocks noChangeArrowheads="1"/>
          </p:cNvSpPr>
          <p:nvPr/>
        </p:nvSpPr>
        <p:spPr bwMode="auto">
          <a:xfrm>
            <a:off x="4210050" y="3373438"/>
            <a:ext cx="129698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Ctr="1">
            <a:spAutoFit/>
          </a:bodyPr>
          <a:lstStyle>
            <a:lvl1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1pPr>
            <a:lvl2pPr marL="37931725" indent="-37474525"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2pPr>
            <a:lvl3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3pPr>
            <a:lvl4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4pPr>
            <a:lvl5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l-PL" altLang="pl-PL" sz="1400" dirty="0" smtClean="0">
                <a:latin typeface="Times New Roman" pitchFamily="-65" charset="0"/>
              </a:rPr>
              <a:t>Klient lojalny</a:t>
            </a:r>
            <a:endParaRPr lang="fi-FI" altLang="pl-PL" sz="1400" dirty="0">
              <a:latin typeface="Times New Roman" pitchFamily="-65" charset="0"/>
            </a:endParaRPr>
          </a:p>
        </p:txBody>
      </p:sp>
      <p:sp>
        <p:nvSpPr>
          <p:cNvPr id="12" name="Text Box 12"/>
          <p:cNvSpPr txBox="1">
            <a:spLocks noChangeArrowheads="1"/>
          </p:cNvSpPr>
          <p:nvPr/>
        </p:nvSpPr>
        <p:spPr bwMode="auto">
          <a:xfrm>
            <a:off x="5570538" y="2595563"/>
            <a:ext cx="1296987" cy="52322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Ctr="1">
            <a:spAutoFit/>
          </a:bodyPr>
          <a:lstStyle>
            <a:lvl1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1pPr>
            <a:lvl2pPr marL="37931725" indent="-37474525"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2pPr>
            <a:lvl3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3pPr>
            <a:lvl4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4pPr>
            <a:lvl5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l-PL" altLang="pl-PL" sz="1400" dirty="0" smtClean="0">
                <a:latin typeface="Times New Roman" pitchFamily="-65" charset="0"/>
              </a:rPr>
              <a:t>Klient oceniający</a:t>
            </a:r>
            <a:endParaRPr lang="fi-FI" altLang="pl-PL" sz="1400" dirty="0">
              <a:latin typeface="Times New Roman" pitchFamily="-65" charset="0"/>
            </a:endParaRPr>
          </a:p>
        </p:txBody>
      </p:sp>
      <p:sp>
        <p:nvSpPr>
          <p:cNvPr id="13" name="Line 13"/>
          <p:cNvSpPr>
            <a:spLocks noChangeShapeType="1"/>
          </p:cNvSpPr>
          <p:nvPr/>
        </p:nvSpPr>
        <p:spPr bwMode="auto">
          <a:xfrm flipV="1">
            <a:off x="1422400" y="4816475"/>
            <a:ext cx="0" cy="762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14" name="Line 14"/>
          <p:cNvSpPr>
            <a:spLocks noChangeShapeType="1"/>
          </p:cNvSpPr>
          <p:nvPr/>
        </p:nvSpPr>
        <p:spPr bwMode="auto">
          <a:xfrm flipV="1">
            <a:off x="1422400" y="4816475"/>
            <a:ext cx="13589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15" name="Line 15"/>
          <p:cNvSpPr>
            <a:spLocks noChangeShapeType="1"/>
          </p:cNvSpPr>
          <p:nvPr/>
        </p:nvSpPr>
        <p:spPr bwMode="auto">
          <a:xfrm flipV="1">
            <a:off x="2782888" y="4054475"/>
            <a:ext cx="0" cy="762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16" name="Line 16"/>
          <p:cNvSpPr>
            <a:spLocks noChangeShapeType="1"/>
          </p:cNvSpPr>
          <p:nvPr/>
        </p:nvSpPr>
        <p:spPr bwMode="auto">
          <a:xfrm flipV="1">
            <a:off x="2782888" y="4054475"/>
            <a:ext cx="136207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17" name="Line 17"/>
          <p:cNvSpPr>
            <a:spLocks noChangeShapeType="1"/>
          </p:cNvSpPr>
          <p:nvPr/>
        </p:nvSpPr>
        <p:spPr bwMode="auto">
          <a:xfrm flipV="1">
            <a:off x="4144963" y="3292475"/>
            <a:ext cx="0" cy="762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18" name="Line 18"/>
          <p:cNvSpPr>
            <a:spLocks noChangeShapeType="1"/>
          </p:cNvSpPr>
          <p:nvPr/>
        </p:nvSpPr>
        <p:spPr bwMode="auto">
          <a:xfrm flipV="1">
            <a:off x="4144963" y="3292475"/>
            <a:ext cx="136207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19" name="Line 19"/>
          <p:cNvSpPr>
            <a:spLocks noChangeShapeType="1"/>
          </p:cNvSpPr>
          <p:nvPr/>
        </p:nvSpPr>
        <p:spPr bwMode="auto">
          <a:xfrm flipV="1">
            <a:off x="5507038" y="2530475"/>
            <a:ext cx="0" cy="762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20" name="Line 20"/>
          <p:cNvSpPr>
            <a:spLocks noChangeShapeType="1"/>
          </p:cNvSpPr>
          <p:nvPr/>
        </p:nvSpPr>
        <p:spPr bwMode="auto">
          <a:xfrm flipV="1">
            <a:off x="5507038" y="2530475"/>
            <a:ext cx="1358900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21" name="Line 21"/>
          <p:cNvSpPr>
            <a:spLocks noChangeShapeType="1"/>
          </p:cNvSpPr>
          <p:nvPr/>
        </p:nvSpPr>
        <p:spPr bwMode="auto">
          <a:xfrm flipV="1">
            <a:off x="6867525" y="1752600"/>
            <a:ext cx="0" cy="76200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22" name="Line 22"/>
          <p:cNvSpPr>
            <a:spLocks noChangeShapeType="1"/>
          </p:cNvSpPr>
          <p:nvPr/>
        </p:nvSpPr>
        <p:spPr bwMode="auto">
          <a:xfrm flipV="1">
            <a:off x="6867525" y="1752600"/>
            <a:ext cx="1362075" cy="0"/>
          </a:xfrm>
          <a:prstGeom prst="line">
            <a:avLst/>
          </a:prstGeom>
          <a:noFill/>
          <a:ln w="28575">
            <a:solidFill>
              <a:schemeClr val="tx1"/>
            </a:solidFill>
            <a:round/>
            <a:headEnd/>
            <a:tailEnd/>
          </a:ln>
          <a:effectLst>
            <a:outerShdw dist="35921" dir="2700000" algn="ctr" rotWithShape="0">
              <a:schemeClr val="bg2"/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anchor="ctr" anchorCtr="1"/>
          <a:lstStyle/>
          <a:p>
            <a:endParaRPr lang="pl-PL"/>
          </a:p>
        </p:txBody>
      </p:sp>
      <p:sp>
        <p:nvSpPr>
          <p:cNvPr id="23" name="Text Box 23"/>
          <p:cNvSpPr txBox="1">
            <a:spLocks noChangeArrowheads="1"/>
          </p:cNvSpPr>
          <p:nvPr/>
        </p:nvSpPr>
        <p:spPr bwMode="auto">
          <a:xfrm>
            <a:off x="6932613" y="1882775"/>
            <a:ext cx="1296987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Ctr="1">
            <a:spAutoFit/>
          </a:bodyPr>
          <a:lstStyle>
            <a:lvl1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1pPr>
            <a:lvl2pPr marL="37931725" indent="-37474525"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2pPr>
            <a:lvl3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3pPr>
            <a:lvl4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4pPr>
            <a:lvl5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l-PL" altLang="pl-PL" sz="1400" dirty="0" smtClean="0">
                <a:latin typeface="Times New Roman" pitchFamily="-65" charset="0"/>
              </a:rPr>
              <a:t>Promotor</a:t>
            </a:r>
            <a:endParaRPr lang="fi-FI" altLang="pl-PL" sz="1400" dirty="0">
              <a:latin typeface="Times New Roman" pitchFamily="-65" charset="0"/>
            </a:endParaRPr>
          </a:p>
        </p:txBody>
      </p:sp>
      <p:cxnSp>
        <p:nvCxnSpPr>
          <p:cNvPr id="24" name="AutoShape 24"/>
          <p:cNvCxnSpPr>
            <a:cxnSpLocks noChangeShapeType="1"/>
            <a:stCxn id="12" idx="2"/>
            <a:endCxn id="9" idx="3"/>
          </p:cNvCxnSpPr>
          <p:nvPr/>
        </p:nvCxnSpPr>
        <p:spPr bwMode="auto">
          <a:xfrm rot="5400000">
            <a:off x="3464159" y="2437512"/>
            <a:ext cx="2073602" cy="3436144"/>
          </a:xfrm>
          <a:prstGeom prst="bentConnector2">
            <a:avLst/>
          </a:prstGeom>
          <a:noFill/>
          <a:ln w="28575">
            <a:solidFill>
              <a:schemeClr val="tx1"/>
            </a:solidFill>
            <a:prstDash val="dash"/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25" name="AutoShape 25"/>
          <p:cNvCxnSpPr>
            <a:cxnSpLocks noChangeShapeType="1"/>
            <a:stCxn id="23" idx="2"/>
            <a:endCxn id="9" idx="2"/>
          </p:cNvCxnSpPr>
          <p:nvPr/>
        </p:nvCxnSpPr>
        <p:spPr bwMode="auto">
          <a:xfrm rot="5400000">
            <a:off x="3226129" y="1099016"/>
            <a:ext cx="3263245" cy="5446713"/>
          </a:xfrm>
          <a:prstGeom prst="bentConnector3">
            <a:avLst>
              <a:gd name="adj1" fmla="val 107005"/>
            </a:avLst>
          </a:prstGeom>
          <a:noFill/>
          <a:ln w="28575">
            <a:solidFill>
              <a:schemeClr val="tx1"/>
            </a:solidFill>
            <a:prstDash val="dash"/>
            <a:miter lim="800000"/>
            <a:headEnd/>
            <a:tailEnd type="triangle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26" name="Text Box 26"/>
          <p:cNvSpPr txBox="1">
            <a:spLocks noChangeArrowheads="1"/>
          </p:cNvSpPr>
          <p:nvPr/>
        </p:nvSpPr>
        <p:spPr bwMode="auto">
          <a:xfrm>
            <a:off x="2665737" y="4776886"/>
            <a:ext cx="3554808" cy="30777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anchorCtr="1">
            <a:spAutoFit/>
          </a:bodyPr>
          <a:lstStyle>
            <a:lvl1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1pPr>
            <a:lvl2pPr marL="37931725" indent="-37474525"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2pPr>
            <a:lvl3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3pPr>
            <a:lvl4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4pPr>
            <a:lvl5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l-PL" altLang="pl-PL" sz="1400" i="1" dirty="0" smtClean="0">
                <a:latin typeface="Times New Roman" pitchFamily="-65" charset="0"/>
              </a:rPr>
              <a:t>Klient oceniający wpływa na decyzję o zakupie</a:t>
            </a:r>
            <a:endParaRPr lang="fi-FI" altLang="pl-PL" sz="1400" i="1" dirty="0">
              <a:latin typeface="Times New Roman" pitchFamily="-65" charset="0"/>
            </a:endParaRPr>
          </a:p>
        </p:txBody>
      </p:sp>
      <p:sp>
        <p:nvSpPr>
          <p:cNvPr id="27" name="Text Box 27"/>
          <p:cNvSpPr txBox="1">
            <a:spLocks noChangeArrowheads="1"/>
          </p:cNvSpPr>
          <p:nvPr/>
        </p:nvSpPr>
        <p:spPr bwMode="auto">
          <a:xfrm>
            <a:off x="2246313" y="5661025"/>
            <a:ext cx="5029200" cy="3079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857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Ctr="1">
            <a:spAutoFit/>
          </a:bodyPr>
          <a:lstStyle>
            <a:lvl1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1pPr>
            <a:lvl2pPr marL="37931725" indent="-37474525"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2pPr>
            <a:lvl3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3pPr>
            <a:lvl4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4pPr>
            <a:lvl5pPr eaLnBrk="0" hangingPunct="0"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4400">
                <a:solidFill>
                  <a:schemeClr val="tx2"/>
                </a:solidFill>
                <a:latin typeface="Trebuchet MS" pitchFamily="-65" charset="0"/>
                <a:ea typeface="ＭＳ Ｐゴシック" pitchFamily="-65" charset="-128"/>
              </a:defRPr>
            </a:lvl9pPr>
          </a:lstStyle>
          <a:p>
            <a:pPr algn="ctr" eaLnBrk="1" hangingPunct="1">
              <a:spcBef>
                <a:spcPct val="50000"/>
              </a:spcBef>
            </a:pPr>
            <a:r>
              <a:rPr lang="pl-PL" altLang="pl-PL" sz="1400" i="1" dirty="0" smtClean="0">
                <a:latin typeface="Times New Roman" pitchFamily="-65" charset="0"/>
              </a:rPr>
              <a:t>Promotorzy rozszerzają sieć potencjalnych klientów</a:t>
            </a:r>
            <a:endParaRPr lang="fi-FI" altLang="pl-PL" sz="1400" i="1" dirty="0">
              <a:latin typeface="Times New Roman" pitchFamily="-65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3079655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908720"/>
            <a:ext cx="8064896" cy="720080"/>
          </a:xfrm>
        </p:spPr>
        <p:txBody>
          <a:bodyPr/>
          <a:lstStyle/>
          <a:p>
            <a:r>
              <a:rPr lang="pl-PL" sz="3200" b="1" dirty="0" smtClean="0"/>
              <a:t>Badanie jakości obsługi klienta</a:t>
            </a:r>
            <a:endParaRPr lang="pl-PL" sz="3200" b="1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11560" y="1628800"/>
            <a:ext cx="8075240" cy="4497363"/>
          </a:xfrm>
        </p:spPr>
        <p:txBody>
          <a:bodyPr>
            <a:normAutofit fontScale="62500" lnSpcReduction="20000"/>
          </a:bodyPr>
          <a:lstStyle/>
          <a:p>
            <a:pPr marL="0" indent="0">
              <a:lnSpc>
                <a:spcPct val="150000"/>
              </a:lnSpc>
              <a:buNone/>
            </a:pPr>
            <a:r>
              <a:rPr lang="pl-PL" b="1" dirty="0">
                <a:solidFill>
                  <a:schemeClr val="tx1"/>
                </a:solidFill>
              </a:rPr>
              <a:t>W 2016 roku eksperci portalu MojeBankowanie.pl odwiedzili łącznie prawie 900 placówek bankowych, ubezpieczeniowych oraz telefonii komórkowej</a:t>
            </a:r>
            <a:r>
              <a:rPr lang="pl-PL" b="1" dirty="0" smtClean="0">
                <a:solidFill>
                  <a:schemeClr val="tx1"/>
                </a:solidFill>
              </a:rPr>
              <a:t>.</a:t>
            </a:r>
          </a:p>
          <a:p>
            <a:pPr marL="0" indent="0">
              <a:buNone/>
            </a:pPr>
            <a:r>
              <a:rPr lang="pl-PL" dirty="0">
                <a:solidFill>
                  <a:schemeClr val="tx1"/>
                </a:solidFill>
              </a:rPr>
              <a:t>Badanie składa się z sześciu głównych bloków, odzwierciedlających proces sprzedaży produktów w placówce:</a:t>
            </a:r>
          </a:p>
          <a:p>
            <a:r>
              <a:rPr lang="pl-PL" b="1" dirty="0">
                <a:solidFill>
                  <a:schemeClr val="tx1"/>
                </a:solidFill>
              </a:rPr>
              <a:t>Pierwsze wrażenie </a:t>
            </a:r>
            <a:r>
              <a:rPr lang="pl-PL" dirty="0">
                <a:solidFill>
                  <a:schemeClr val="tx1"/>
                </a:solidFill>
              </a:rPr>
              <a:t>– eksperci zbadali, w jaki sposób Pracownicy reagują na wchodzącego klienta, czy w Placówce jest czysto a Doradcy prezentują strój zgodnie z przyjętymi w branży standardami</a:t>
            </a:r>
          </a:p>
          <a:p>
            <a:r>
              <a:rPr lang="pl-PL" b="1" dirty="0">
                <a:solidFill>
                  <a:schemeClr val="tx1"/>
                </a:solidFill>
              </a:rPr>
              <a:t>Płynność obsługi</a:t>
            </a:r>
            <a:r>
              <a:rPr lang="pl-PL" dirty="0">
                <a:solidFill>
                  <a:schemeClr val="tx1"/>
                </a:solidFill>
              </a:rPr>
              <a:t> – zbadano, czy klient musiał oczekiwać na obsługę, a jeśli tak, to czy Pracownicy zainteresowali się nim</a:t>
            </a:r>
          </a:p>
          <a:p>
            <a:r>
              <a:rPr lang="pl-PL" b="1" dirty="0">
                <a:solidFill>
                  <a:schemeClr val="tx1"/>
                </a:solidFill>
              </a:rPr>
              <a:t>Powitanie </a:t>
            </a:r>
            <a:r>
              <a:rPr lang="pl-PL" dirty="0">
                <a:solidFill>
                  <a:schemeClr val="tx1"/>
                </a:solidFill>
              </a:rPr>
              <a:t>– eksperci zwrócili uwagę na to czy i w jaki sposób Doradca powitał klienta</a:t>
            </a:r>
          </a:p>
          <a:p>
            <a:r>
              <a:rPr lang="pl-PL" b="1" dirty="0">
                <a:solidFill>
                  <a:schemeClr val="tx1"/>
                </a:solidFill>
              </a:rPr>
              <a:t>Komfort obsługi</a:t>
            </a:r>
            <a:r>
              <a:rPr lang="pl-PL" dirty="0">
                <a:solidFill>
                  <a:schemeClr val="tx1"/>
                </a:solidFill>
              </a:rPr>
              <a:t> – czy w Placówce zapewniono miejsca siedzące dla oczekujących na obsługę, czy były one wolne, czy obsługę prowadzono na siedząco i czy zapewniono klientowi poufność podczas rozmowy</a:t>
            </a:r>
          </a:p>
          <a:p>
            <a:r>
              <a:rPr lang="pl-PL" b="1" dirty="0">
                <a:solidFill>
                  <a:schemeClr val="tx1"/>
                </a:solidFill>
              </a:rPr>
              <a:t>Rozmowa z Doradcą </a:t>
            </a:r>
            <a:r>
              <a:rPr lang="pl-PL" dirty="0">
                <a:solidFill>
                  <a:schemeClr val="tx1"/>
                </a:solidFill>
              </a:rPr>
              <a:t>– to kluczowy element wizyty w Placówce, zwrócono w nim uwagę na to, czy Doradca zbadał i dobrze rozpoznał potrzeby klienta oraz czy odpowiednio dopasowano ofertę. Sprawdzono również, czy zachowanie Doradcy uległo zmianie, gdy klient nie dokonał zakupu produktu.</a:t>
            </a:r>
          </a:p>
          <a:p>
            <a:r>
              <a:rPr lang="pl-PL" b="1" dirty="0">
                <a:solidFill>
                  <a:schemeClr val="tx1"/>
                </a:solidFill>
              </a:rPr>
              <a:t>Zakończenie rozmowy</a:t>
            </a:r>
            <a:r>
              <a:rPr lang="pl-PL" dirty="0">
                <a:solidFill>
                  <a:schemeClr val="tx1"/>
                </a:solidFill>
              </a:rPr>
              <a:t> – eksperci zbadali czy Doradca przekazał materiały, których użyto podczas prezentacji oferty, czy klient otrzymał wizytówkę i czy Doradca aktywnie zaproponował kolejne spotkanie/telefon.</a:t>
            </a:r>
          </a:p>
          <a:p>
            <a:pPr marL="0" indent="0">
              <a:lnSpc>
                <a:spcPct val="150000"/>
              </a:lnSpc>
              <a:buNone/>
            </a:pPr>
            <a:endParaRPr lang="pl-PL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141898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611560" y="764704"/>
            <a:ext cx="8064896" cy="792088"/>
          </a:xfrm>
        </p:spPr>
        <p:txBody>
          <a:bodyPr/>
          <a:lstStyle/>
          <a:p>
            <a:r>
              <a:rPr lang="pl-PL" sz="3200" b="1" dirty="0" smtClean="0"/>
              <a:t>Networking</a:t>
            </a:r>
            <a:endParaRPr lang="pl-PL" sz="3200" b="1" dirty="0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611560" y="1628800"/>
            <a:ext cx="8280920" cy="4497363"/>
          </a:xfrm>
        </p:spPr>
        <p:txBody>
          <a:bodyPr/>
          <a:lstStyle/>
          <a:p>
            <a:r>
              <a:rPr lang="pl-PL" b="1" dirty="0">
                <a:solidFill>
                  <a:schemeClr val="tx1"/>
                </a:solidFill>
              </a:rPr>
              <a:t>Networking</a:t>
            </a:r>
            <a:r>
              <a:rPr lang="pl-PL" dirty="0">
                <a:solidFill>
                  <a:schemeClr val="tx1"/>
                </a:solidFill>
              </a:rPr>
              <a:t> to proces wymiany informacji, zasobów, wzajemnego poparcia oparty na korzystnej </a:t>
            </a:r>
            <a:r>
              <a:rPr lang="pl-PL" b="1" dirty="0">
                <a:solidFill>
                  <a:schemeClr val="tx1"/>
                </a:solidFill>
              </a:rPr>
              <a:t>sieci wzajemnych kontaktów</a:t>
            </a:r>
            <a:r>
              <a:rPr lang="pl-PL" dirty="0">
                <a:solidFill>
                  <a:schemeClr val="tx1"/>
                </a:solidFill>
              </a:rPr>
              <a:t>. Polega on na tworzeniu długotrwałych relacji bazujących na wzajemnym zaufaniu i poparciu, a co za tym idzie - obustronnych korzyściach. Obie strony dzielą się ze sobą wiedzą, rekomendują swoje usługi oraz udzielają sobie pomocy w razie potrzeby.</a:t>
            </a:r>
            <a:endParaRPr lang="pl-PL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113937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Kierownictwo">
  <a:themeElements>
    <a:clrScheme name="Kierownictwo">
      <a:dk1>
        <a:sysClr val="windowText" lastClr="000000"/>
      </a:dk1>
      <a:lt1>
        <a:sysClr val="window" lastClr="FFFFFF"/>
      </a:lt1>
      <a:dk2>
        <a:srgbClr val="2F5897"/>
      </a:dk2>
      <a:lt2>
        <a:srgbClr val="E4E9EF"/>
      </a:lt2>
      <a:accent1>
        <a:srgbClr val="6076B4"/>
      </a:accent1>
      <a:accent2>
        <a:srgbClr val="9C5252"/>
      </a:accent2>
      <a:accent3>
        <a:srgbClr val="E68422"/>
      </a:accent3>
      <a:accent4>
        <a:srgbClr val="846648"/>
      </a:accent4>
      <a:accent5>
        <a:srgbClr val="63891F"/>
      </a:accent5>
      <a:accent6>
        <a:srgbClr val="758085"/>
      </a:accent6>
      <a:hlink>
        <a:srgbClr val="3399FF"/>
      </a:hlink>
      <a:folHlink>
        <a:srgbClr val="B2B2B2"/>
      </a:folHlink>
    </a:clrScheme>
    <a:fontScheme name="Kierownictwo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alatino Linotype"/>
        <a:ea typeface=""/>
        <a:cs typeface=""/>
        <a:font script="Jpan" typeface="HGS明朝E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Kierownictwo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50000">
              <a:schemeClr val="phClr">
                <a:tint val="80000"/>
                <a:satMod val="250000"/>
              </a:schemeClr>
            </a:gs>
            <a:gs pos="76000">
              <a:schemeClr val="phClr">
                <a:tint val="90000"/>
                <a:shade val="90000"/>
                <a:satMod val="200000"/>
              </a:schemeClr>
            </a:gs>
            <a:gs pos="92000">
              <a:schemeClr val="phClr">
                <a:tint val="90000"/>
                <a:shade val="70000"/>
                <a:satMod val="250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tint val="95000"/>
              </a:schemeClr>
              <a:schemeClr val="phClr">
                <a:shade val="90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Pakiet 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Executive</Template>
  <TotalTime>930</TotalTime>
  <Words>253</Words>
  <Application>Microsoft Office PowerPoint</Application>
  <PresentationFormat>Pokaz na ekranie (4:3)</PresentationFormat>
  <Paragraphs>40</Paragraphs>
  <Slides>8</Slides>
  <Notes>0</Notes>
  <HiddenSlides>0</HiddenSlides>
  <MMClips>0</MMClips>
  <ScaleCrop>false</ScaleCrop>
  <HeadingPairs>
    <vt:vector size="4" baseType="variant">
      <vt:variant>
        <vt:lpstr>Motyw</vt:lpstr>
      </vt:variant>
      <vt:variant>
        <vt:i4>1</vt:i4>
      </vt:variant>
      <vt:variant>
        <vt:lpstr>Tytuły slajdów</vt:lpstr>
      </vt:variant>
      <vt:variant>
        <vt:i4>8</vt:i4>
      </vt:variant>
    </vt:vector>
  </HeadingPairs>
  <TitlesOfParts>
    <vt:vector size="9" baseType="lpstr">
      <vt:lpstr>Kierownictwo</vt:lpstr>
      <vt:lpstr>Coaching przedsiębiorczości</vt:lpstr>
      <vt:lpstr>Cele sesji</vt:lpstr>
      <vt:lpstr>Mój kontrakt</vt:lpstr>
      <vt:lpstr>Zorientowanie na klienta</vt:lpstr>
      <vt:lpstr>Zorientowanie na klienta</vt:lpstr>
      <vt:lpstr>Drabina klientów</vt:lpstr>
      <vt:lpstr>Badanie jakości obsługi klienta</vt:lpstr>
      <vt:lpstr>Networking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Coaching przedsiębiorczości</dc:title>
  <dc:creator>Michał Raciborski</dc:creator>
  <cp:lastModifiedBy>Sylwia Stokowska</cp:lastModifiedBy>
  <cp:revision>46</cp:revision>
  <cp:lastPrinted>2017-04-10T11:16:22Z</cp:lastPrinted>
  <dcterms:created xsi:type="dcterms:W3CDTF">2017-03-16T12:25:29Z</dcterms:created>
  <dcterms:modified xsi:type="dcterms:W3CDTF">2017-05-04T05:39:15Z</dcterms:modified>
</cp:coreProperties>
</file>

<file path=docProps/thumbnail.jpeg>
</file>